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3" r:id="rId6"/>
    <p:sldId id="264"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505"/>
    <a:srgbClr val="FB2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32" y="14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665163"/>
            <a:ext cx="3937000" cy="2387600"/>
          </a:xfrm>
        </p:spPr>
        <p:txBody>
          <a:bodyPr anchor="b">
            <a:noAutofit/>
          </a:bodyPr>
          <a:lstStyle>
            <a:lvl1pPr algn="ctr">
              <a:defRPr sz="8800" b="1" cap="none" spc="0">
                <a:ln w="6600">
                  <a:solidFill>
                    <a:srgbClr val="E1542A"/>
                  </a:solidFill>
                  <a:prstDash val="solid"/>
                </a:ln>
                <a:solidFill>
                  <a:srgbClr val="A11F02"/>
                </a:solidFill>
                <a:effectLst>
                  <a:outerShdw dist="38100" dir="2700000" algn="tl" rotWithShape="0">
                    <a:srgbClr val="FB6E2D"/>
                  </a:outerShdw>
                </a:effectLst>
              </a:defRPr>
            </a:lvl1pPr>
          </a:lstStyle>
          <a:p>
            <a:r>
              <a:rPr lang="uk-UA" dirty="0" smtClean="0"/>
              <a:t>День Побед</a:t>
            </a:r>
            <a:r>
              <a:rPr lang="ru-RU" dirty="0" smtClean="0"/>
              <a:t>ы</a:t>
            </a:r>
            <a:endParaRPr lang="en-US" dirty="0"/>
          </a:p>
        </p:txBody>
      </p:sp>
      <p:sp>
        <p:nvSpPr>
          <p:cNvPr id="4" name="Date Placeholder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317941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32820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98571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260852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sx="49000" sy="49000" algn="l" rotWithShape="0">
              <a:schemeClr val="accent2">
                <a:alpha val="81000"/>
              </a:schemeClr>
            </a:outerShdw>
          </a:effectLst>
        </p:spPr>
        <p:txBody>
          <a:bodyPr/>
          <a:lstStyle>
            <a:lvl1pPr>
              <a:defRPr b="1" cap="none" spc="0">
                <a:ln w="6600">
                  <a:solidFill>
                    <a:schemeClr val="accent2"/>
                  </a:solidFill>
                  <a:prstDash val="solid"/>
                </a:ln>
                <a:solidFill>
                  <a:srgbClr val="E1542A"/>
                </a:solidFill>
                <a:effectLst>
                  <a:outerShdw dist="38100" dir="2700000" algn="tl" rotWithShape="0">
                    <a:schemeClr val="tx1"/>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137277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212496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101113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239234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333393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19705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418942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3F3E0D-DE60-4EDD-94F8-88002905B3E9}" type="datetimeFigureOut">
              <a:rPr lang="ru-RU" smtClean="0"/>
              <a:t>30.04.2023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93ED6D-9014-4015-B141-C7C0887CA009}" type="slidenum">
              <a:rPr lang="ru-RU" smtClean="0"/>
              <a:t>‹#›</a:t>
            </a:fld>
            <a:endParaRPr lang="ru-RU" dirty="0"/>
          </a:p>
        </p:txBody>
      </p:sp>
    </p:spTree>
    <p:extLst>
      <p:ext uri="{BB962C8B-B14F-4D97-AF65-F5344CB8AC3E}">
        <p14:creationId xmlns:p14="http://schemas.microsoft.com/office/powerpoint/2010/main" val="370044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F3E0D-DE60-4EDD-94F8-88002905B3E9}" type="datetimeFigureOut">
              <a:rPr lang="ru-RU" smtClean="0"/>
              <a:t>30.04.2023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3ED6D-9014-4015-B141-C7C0887CA009}" type="slidenum">
              <a:rPr lang="ru-RU" smtClean="0"/>
              <a:t>‹#›</a:t>
            </a:fld>
            <a:endParaRPr lang="ru-RU" dirty="0"/>
          </a:p>
        </p:txBody>
      </p:sp>
    </p:spTree>
    <p:extLst>
      <p:ext uri="{BB962C8B-B14F-4D97-AF65-F5344CB8AC3E}">
        <p14:creationId xmlns:p14="http://schemas.microsoft.com/office/powerpoint/2010/main" val="75300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historyporn.d3.ru/i-v-stalin-v-okruzhenii-marshalov-generalov-i-admiralov-moskva-1946-228676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ia.ru/event_Velikaja_otechestvennaja_vojjna" TargetMode="External"/><Relationship Id="rId2" Type="http://schemas.openxmlformats.org/officeDocument/2006/relationships/hyperlink" Target="http://encyclopedia.mil.ru/encyclopedia/dictionary/details.htm?id=12258@morfDictionary"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tat.mil.ru/winner_may/history/more.htm?id=12226133@cmsArtic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8136904" cy="1512168"/>
          </a:xfrm>
        </p:spPr>
        <p:txBody>
          <a:bodyPr>
            <a:normAutofit fontScale="90000"/>
          </a:bodyPr>
          <a:lstStyle/>
          <a:p>
            <a:pPr algn="ctr"/>
            <a:r>
              <a:rPr lang="ru-RU" b="1" dirty="0" smtClean="0">
                <a:solidFill>
                  <a:srgbClr val="FF0000"/>
                </a:solidFill>
                <a:latin typeface="Times New Roman" pitchFamily="18" charset="0"/>
                <a:cs typeface="Times New Roman" pitchFamily="18" charset="0"/>
              </a:rPr>
              <a:t>ВЕЛИКОЙ ПОБЕДЕ СССР НАД ФАШИЗМОМ ПОСВЯЩАЕТСЯ</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496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9840" y="332656"/>
            <a:ext cx="7974608" cy="792088"/>
          </a:xfrm>
        </p:spPr>
        <p:txBody>
          <a:bodyPr>
            <a:noAutofit/>
          </a:bodyPr>
          <a:lstStyle/>
          <a:p>
            <a:pPr algn="ctr"/>
            <a:r>
              <a:rPr lang="ru-RU" sz="2800" b="1" dirty="0" smtClean="0">
                <a:solidFill>
                  <a:srgbClr val="FF0000"/>
                </a:solidFill>
                <a:latin typeface="Times New Roman" pitchFamily="18" charset="0"/>
                <a:cs typeface="Times New Roman" pitchFamily="18" charset="0"/>
              </a:rPr>
              <a:t>Самый маленький герой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Великой Отечественной войны</a:t>
            </a:r>
            <a:endParaRPr lang="ru-RU" sz="2800" b="1" dirty="0">
              <a:solidFill>
                <a:srgbClr val="FF0000"/>
              </a:solidFill>
              <a:latin typeface="Times New Roman" pitchFamily="18" charset="0"/>
              <a:cs typeface="Times New Roman" pitchFamily="18" charset="0"/>
            </a:endParaRPr>
          </a:p>
        </p:txBody>
      </p:sp>
      <p:sp>
        <p:nvSpPr>
          <p:cNvPr id="6" name="Текст 5"/>
          <p:cNvSpPr>
            <a:spLocks noGrp="1"/>
          </p:cNvSpPr>
          <p:nvPr>
            <p:ph type="body" sz="half" idx="2"/>
          </p:nvPr>
        </p:nvSpPr>
        <p:spPr>
          <a:xfrm>
            <a:off x="539552" y="1052736"/>
            <a:ext cx="4536504" cy="5328592"/>
          </a:xfrm>
        </p:spPr>
        <p:txBody>
          <a:bodyPr>
            <a:noAutofit/>
          </a:bodyPr>
          <a:lstStyle/>
          <a:p>
            <a:pPr algn="ctr">
              <a:lnSpc>
                <a:spcPct val="115000"/>
              </a:lnSpc>
              <a:spcAft>
                <a:spcPts val="0"/>
              </a:spcAft>
            </a:pPr>
            <a:r>
              <a:rPr lang="ru-RU" sz="1100" b="1" dirty="0">
                <a:solidFill>
                  <a:srgbClr val="333333"/>
                </a:solidFill>
                <a:latin typeface="Times New Roman" pitchFamily="18" charset="0"/>
                <a:ea typeface="Times New Roman"/>
                <a:cs typeface="Times New Roman" pitchFamily="18" charset="0"/>
              </a:rPr>
              <a:t>Сережа Алешков (Алешкин)</a:t>
            </a:r>
            <a:endParaRPr lang="ru-RU" sz="1100" b="1" dirty="0">
              <a:latin typeface="Times New Roman" pitchFamily="18" charset="0"/>
              <a:ea typeface="Calibri"/>
              <a:cs typeface="Times New Roman" pitchFamily="18" charset="0"/>
            </a:endParaRPr>
          </a:p>
          <a:p>
            <a:pPr algn="just">
              <a:lnSpc>
                <a:spcPct val="115000"/>
              </a:lnSpc>
              <a:spcAft>
                <a:spcPts val="0"/>
              </a:spcAft>
            </a:pPr>
            <a:r>
              <a:rPr lang="ru-RU" sz="900" dirty="0">
                <a:solidFill>
                  <a:srgbClr val="000000"/>
                </a:solidFill>
                <a:latin typeface="Times New Roman" pitchFamily="18" charset="0"/>
                <a:ea typeface="Times New Roman"/>
                <a:cs typeface="Times New Roman" pitchFamily="18" charset="0"/>
              </a:rPr>
              <a:t>Одним из самых юных бойцов РККА в годы войны был Сережа Алешков. В шестилетнем возрасте он лишился матери и старшего брата — гитлеровцы казнили их за связь с партизанами. Семья жила тогда в деревне </a:t>
            </a:r>
            <a:r>
              <a:rPr lang="ru-RU" sz="900" dirty="0">
                <a:solidFill>
                  <a:srgbClr val="000000"/>
                </a:solidFill>
                <a:latin typeface="Times New Roman" pitchFamily="18" charset="0"/>
                <a:ea typeface="Times New Roman"/>
                <a:cs typeface="Times New Roman" pitchFamily="18" charset="0"/>
              </a:rPr>
              <a:t>Грынь</a:t>
            </a:r>
            <a:r>
              <a:rPr lang="ru-RU" sz="900" dirty="0">
                <a:solidFill>
                  <a:srgbClr val="000000"/>
                </a:solidFill>
                <a:latin typeface="Times New Roman" pitchFamily="18" charset="0"/>
                <a:ea typeface="Times New Roman"/>
                <a:cs typeface="Times New Roman" pitchFamily="18" charset="0"/>
              </a:rPr>
              <a:t> в Калужской области, которую партизаны использовали как базу. Летом 1942 года </a:t>
            </a:r>
            <a:r>
              <a:rPr lang="ru-RU" sz="900" dirty="0">
                <a:solidFill>
                  <a:srgbClr val="000000"/>
                </a:solidFill>
                <a:latin typeface="Times New Roman" pitchFamily="18" charset="0"/>
                <a:ea typeface="Times New Roman"/>
                <a:cs typeface="Times New Roman" pitchFamily="18" charset="0"/>
              </a:rPr>
              <a:t>Грынь</a:t>
            </a:r>
            <a:r>
              <a:rPr lang="ru-RU" sz="900" dirty="0">
                <a:solidFill>
                  <a:srgbClr val="000000"/>
                </a:solidFill>
                <a:latin typeface="Times New Roman" pitchFamily="18" charset="0"/>
                <a:ea typeface="Times New Roman"/>
                <a:cs typeface="Times New Roman" pitchFamily="18" charset="0"/>
              </a:rPr>
              <a:t> была атакована карателями, партизаны спешно уходили в леса. Маленький Сережа во время одной из перебежек споткнулся и запутался в кустах. Неизвестно сколько ребенок бродил по лесу, питаясь ягодами, когда его обнаружили разведчики из 154-й стрелковой, позже переименованной в 142-й гвардейский полк. Майор Михаил Воробьев забрал обессиленного мальчика с собой и стал для мальца вторым отцом. Позднее он официально усыновил Серёжу. </a:t>
            </a:r>
            <a:r>
              <a:rPr lang="ru-RU" sz="900" dirty="0" smtClean="0">
                <a:solidFill>
                  <a:srgbClr val="000000"/>
                </a:solidFill>
                <a:latin typeface="Times New Roman" pitchFamily="18" charset="0"/>
                <a:ea typeface="Times New Roman"/>
                <a:cs typeface="Times New Roman" pitchFamily="18" charset="0"/>
              </a:rPr>
              <a:t>Мальчика </a:t>
            </a:r>
            <a:r>
              <a:rPr lang="ru-RU" sz="900" dirty="0">
                <a:solidFill>
                  <a:srgbClr val="000000"/>
                </a:solidFill>
                <a:latin typeface="Times New Roman" pitchFamily="18" charset="0"/>
                <a:ea typeface="Times New Roman"/>
                <a:cs typeface="Times New Roman" pitchFamily="18" charset="0"/>
              </a:rPr>
              <a:t>в полку полюбили, одели, обули – найти сапоги 30-го размера в действующей армии – задача не из легких! В силу возраста Серёжа не мог принимать участие в боевых операциях, но как мог старался помочь своим старшим товарищам: приносил пищу, подносил снаряды, патроны, а в перерывах между боями пел песни, читал стихи, разносил почту. А майор Воробьев именно благодаря Сереже нашел своё счастье – медсестру Нину. </a:t>
            </a:r>
            <a:r>
              <a:rPr lang="ru-RU" sz="900" dirty="0" smtClean="0">
                <a:solidFill>
                  <a:srgbClr val="000000"/>
                </a:solidFill>
                <a:latin typeface="Times New Roman" pitchFamily="18" charset="0"/>
                <a:ea typeface="Times New Roman"/>
                <a:cs typeface="Times New Roman" pitchFamily="18" charset="0"/>
              </a:rPr>
              <a:t>Вместе </a:t>
            </a:r>
            <a:r>
              <a:rPr lang="ru-RU" sz="900" dirty="0">
                <a:solidFill>
                  <a:srgbClr val="000000"/>
                </a:solidFill>
                <a:latin typeface="Times New Roman" pitchFamily="18" charset="0"/>
                <a:ea typeface="Times New Roman"/>
                <a:cs typeface="Times New Roman" pitchFamily="18" charset="0"/>
              </a:rPr>
              <a:t>со 142-м гвардейским полком Серёжа прошел славный боевой путь, участвовал в обороне Сталинграда, дошел до Польши. И однажды спас жизнь своему командиру и, по совместительству, названному отцу. Во время фашистского налёта бомба угодила в блиндаж командира полка, и взрывом завалило выход. Мальчик сначала попытался самостоятельно разобрать завал, и поняв, что не справится, под продолжающейся бомбежкой побежал за подмогой. За подвиг этот он был награжден медалью "За боевые заслуги" и боевым трофейным пистолетом. Пока солдаты разбирали бревна и вытаскивали своего командира, Сережа стоял рядом и, как положено ребенку, рыдал… </a:t>
            </a:r>
            <a:r>
              <a:rPr lang="ru-RU" sz="900" dirty="0" smtClean="0">
                <a:solidFill>
                  <a:srgbClr val="000000"/>
                </a:solidFill>
                <a:latin typeface="Times New Roman" pitchFamily="18" charset="0"/>
                <a:ea typeface="Times New Roman"/>
                <a:cs typeface="Times New Roman" pitchFamily="18" charset="0"/>
              </a:rPr>
              <a:t>А </a:t>
            </a:r>
            <a:r>
              <a:rPr lang="ru-RU" sz="900" dirty="0">
                <a:solidFill>
                  <a:srgbClr val="000000"/>
                </a:solidFill>
                <a:latin typeface="Times New Roman" pitchFamily="18" charset="0"/>
                <a:ea typeface="Times New Roman"/>
                <a:cs typeface="Times New Roman" pitchFamily="18" charset="0"/>
              </a:rPr>
              <a:t>как-то, уже на Днепре, наблюдательный мальчик заметил двух мужчин в скирде соломы и немедленно доложил об этом командованию. Так удалось схватить двух немцев с рацией, которые пробирались в тыл, чтобы скорректировать огонь </a:t>
            </a:r>
            <a:r>
              <a:rPr lang="ru-RU" sz="900" dirty="0" smtClean="0">
                <a:solidFill>
                  <a:srgbClr val="000000"/>
                </a:solidFill>
                <a:latin typeface="Times New Roman" pitchFamily="18" charset="0"/>
                <a:ea typeface="Times New Roman"/>
                <a:cs typeface="Times New Roman" pitchFamily="18" charset="0"/>
              </a:rPr>
              <a:t>артиллерии…За </a:t>
            </a:r>
            <a:r>
              <a:rPr lang="ru-RU" sz="900" dirty="0">
                <a:solidFill>
                  <a:srgbClr val="000000"/>
                </a:solidFill>
                <a:latin typeface="Times New Roman" pitchFamily="18" charset="0"/>
                <a:ea typeface="Times New Roman"/>
                <a:cs typeface="Times New Roman" pitchFamily="18" charset="0"/>
              </a:rPr>
              <a:t>время, проведенное на фронте, Сережа несколько раз был ранен, контужен, что не помешало ему поступить в Тульское суворовское военное училище. Позже отучился на юриста в Харькове, по окончании уехал в Челябинск, где жили его приемные родители. Работал прокурором. В 1990 году самого юного бойца Красной армии не стало — сказались тяжелые ранения. </a:t>
            </a:r>
            <a:endParaRPr lang="ru-RU" sz="900" dirty="0">
              <a:effectLst/>
              <a:latin typeface="Times New Roman" pitchFamily="18" charset="0"/>
              <a:ea typeface="Calibri"/>
              <a:cs typeface="Times New Roman" pitchFamily="18"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28356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71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920880" cy="720080"/>
          </a:xfrm>
        </p:spPr>
        <p:txBody>
          <a:bodyPr>
            <a:normAutofit fontScale="90000"/>
          </a:bodyPr>
          <a:lstStyle/>
          <a:p>
            <a:pPr algn="ctr">
              <a:lnSpc>
                <a:spcPct val="115000"/>
              </a:lnSpc>
              <a:spcAft>
                <a:spcPts val="0"/>
              </a:spcAft>
            </a:pP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1400" b="1" i="1" dirty="0">
                <a:solidFill>
                  <a:srgbClr val="333333"/>
                </a:solidFill>
                <a:latin typeface="Times New Roman" pitchFamily="18" charset="0"/>
                <a:ea typeface="Times New Roman"/>
                <a:cs typeface="Times New Roman" pitchFamily="18" charset="0"/>
              </a:rPr>
              <a:t/>
            </a:r>
            <a:br>
              <a:rPr lang="ru-RU" sz="1400" b="1" i="1" dirty="0">
                <a:solidFill>
                  <a:srgbClr val="333333"/>
                </a:solidFill>
                <a:latin typeface="Times New Roman" pitchFamily="18" charset="0"/>
                <a:ea typeface="Times New Roman"/>
                <a:cs typeface="Times New Roman" pitchFamily="18" charset="0"/>
              </a:rPr>
            </a:br>
            <a:r>
              <a:rPr lang="ru-RU" sz="1400" b="1" i="1" dirty="0" smtClean="0">
                <a:solidFill>
                  <a:srgbClr val="333333"/>
                </a:solidFill>
                <a:latin typeface="Times New Roman" pitchFamily="18" charset="0"/>
                <a:ea typeface="Times New Roman"/>
                <a:cs typeface="Times New Roman" pitchFamily="18" charset="0"/>
              </a:rPr>
              <a:t/>
            </a:r>
            <a:br>
              <a:rPr lang="ru-RU" sz="1400" b="1" i="1" dirty="0" smtClean="0">
                <a:solidFill>
                  <a:srgbClr val="333333"/>
                </a:solidFill>
                <a:latin typeface="Times New Roman" pitchFamily="18" charset="0"/>
                <a:ea typeface="Times New Roman"/>
                <a:cs typeface="Times New Roman" pitchFamily="18" charset="0"/>
              </a:rPr>
            </a:br>
            <a:r>
              <a:rPr lang="ru-RU" sz="2200" b="1" dirty="0" smtClean="0">
                <a:solidFill>
                  <a:srgbClr val="FF0000"/>
                </a:solidFill>
                <a:latin typeface="Times New Roman" pitchFamily="18" charset="0"/>
                <a:ea typeface="Times New Roman"/>
                <a:cs typeface="Times New Roman" pitchFamily="18" charset="0"/>
              </a:rPr>
              <a:t>Аркадий </a:t>
            </a:r>
            <a:r>
              <a:rPr lang="ru-RU" sz="2200" b="1" dirty="0" smtClean="0">
                <a:solidFill>
                  <a:srgbClr val="FF0000"/>
                </a:solidFill>
                <a:latin typeface="Times New Roman" pitchFamily="18" charset="0"/>
                <a:ea typeface="Times New Roman"/>
                <a:cs typeface="Times New Roman" pitchFamily="18" charset="0"/>
              </a:rPr>
              <a:t>Каманин</a:t>
            </a:r>
            <a:r>
              <a:rPr lang="ru-RU" sz="2200" b="1" dirty="0" smtClean="0">
                <a:solidFill>
                  <a:srgbClr val="FF0000"/>
                </a:solidFill>
                <a:latin typeface="Times New Roman" pitchFamily="18" charset="0"/>
                <a:ea typeface="Times New Roman"/>
                <a:cs typeface="Times New Roman" pitchFamily="18" charset="0"/>
              </a:rPr>
              <a:t>  –  Герой </a:t>
            </a:r>
            <a:r>
              <a:rPr lang="ru-RU" sz="2200" b="1" dirty="0">
                <a:solidFill>
                  <a:srgbClr val="FF0000"/>
                </a:solidFill>
                <a:latin typeface="Times New Roman" pitchFamily="18" charset="0"/>
                <a:ea typeface="Times New Roman"/>
                <a:cs typeface="Times New Roman" pitchFamily="18" charset="0"/>
              </a:rPr>
              <a:t>Советского Союза</a:t>
            </a:r>
            <a:r>
              <a:rPr lang="ru-RU" sz="2200" dirty="0">
                <a:solidFill>
                  <a:srgbClr val="FF0000"/>
                </a:solidFill>
                <a:latin typeface="Times New Roman" pitchFamily="18" charset="0"/>
                <a:ea typeface="Calibri"/>
                <a:cs typeface="Times New Roman" pitchFamily="18" charset="0"/>
              </a:rPr>
              <a:t/>
            </a:r>
            <a:br>
              <a:rPr lang="ru-RU" sz="2200" dirty="0">
                <a:solidFill>
                  <a:srgbClr val="FF0000"/>
                </a:solidFill>
                <a:latin typeface="Times New Roman" pitchFamily="18" charset="0"/>
                <a:ea typeface="Calibri"/>
                <a:cs typeface="Times New Roman" pitchFamily="18" charset="0"/>
              </a:rPr>
            </a:br>
            <a:endParaRPr lang="ru-RU" sz="2200" dirty="0">
              <a:solidFill>
                <a:srgbClr val="FF0000"/>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629840" y="836712"/>
            <a:ext cx="4302200" cy="5328592"/>
          </a:xfrm>
        </p:spPr>
        <p:txBody>
          <a:bodyPr>
            <a:noAutofit/>
          </a:bodyPr>
          <a:lstStyle/>
          <a:p>
            <a:pPr lvl="0" algn="just">
              <a:lnSpc>
                <a:spcPct val="100000"/>
              </a:lnSpc>
              <a:spcBef>
                <a:spcPts val="0"/>
              </a:spcBef>
            </a:pPr>
            <a:r>
              <a:rPr lang="ru-RU" sz="1000" dirty="0" smtClean="0">
                <a:solidFill>
                  <a:srgbClr val="000000"/>
                </a:solidFill>
                <a:latin typeface="Times New Roman" pitchFamily="18" charset="0"/>
                <a:ea typeface="Times New Roman"/>
                <a:cs typeface="Times New Roman" pitchFamily="18" charset="0"/>
              </a:rPr>
              <a:t>Каманин</a:t>
            </a:r>
            <a:r>
              <a:rPr lang="ru-RU" sz="1000" dirty="0" smtClean="0">
                <a:solidFill>
                  <a:srgbClr val="000000"/>
                </a:solidFill>
                <a:latin typeface="Times New Roman" pitchFamily="18" charset="0"/>
                <a:ea typeface="Times New Roman"/>
                <a:cs typeface="Times New Roman" pitchFamily="18" charset="0"/>
              </a:rPr>
              <a:t> </a:t>
            </a:r>
            <a:r>
              <a:rPr lang="ru-RU" sz="1000" dirty="0">
                <a:solidFill>
                  <a:srgbClr val="000000"/>
                </a:solidFill>
                <a:latin typeface="Times New Roman" pitchFamily="18" charset="0"/>
                <a:ea typeface="Times New Roman"/>
                <a:cs typeface="Times New Roman" pitchFamily="18" charset="0"/>
              </a:rPr>
              <a:t>попал в расположение воинской части благодаря своему упрямству. В феврале 1943 года его отца назначили </a:t>
            </a:r>
            <a:r>
              <a:rPr lang="ru-RU" sz="1000" dirty="0" smtClean="0">
                <a:solidFill>
                  <a:srgbClr val="000000"/>
                </a:solidFill>
                <a:latin typeface="Times New Roman" pitchFamily="18" charset="0"/>
                <a:ea typeface="Times New Roman"/>
                <a:cs typeface="Times New Roman" pitchFamily="18" charset="0"/>
              </a:rPr>
              <a:t>командиром одного из штурмовых </a:t>
            </a:r>
            <a:r>
              <a:rPr lang="ru-RU" sz="1000" dirty="0">
                <a:solidFill>
                  <a:srgbClr val="000000"/>
                </a:solidFill>
                <a:latin typeface="Times New Roman" pitchFamily="18" charset="0"/>
                <a:ea typeface="Times New Roman"/>
                <a:cs typeface="Times New Roman" pitchFamily="18" charset="0"/>
              </a:rPr>
              <a:t>авиакорпусов Калининского фронта, и вместе с ним к месту дислокации подразделения переехали жена и сын. 14-летний Аркадий сразу же начал работать авиамехаником — самолеты были интересны мальчику с детства, и он успел поработать механиком на московском авиазаводе и на одном из аэродромов. Отец пытался отослать ребенка в тыл, но тот упрямо заявил: "Не поеду!" Пришлось уступить, тем более, что квалифицированные механики требовались фронту. </a:t>
            </a:r>
            <a:endParaRPr lang="ru-RU" sz="1000" dirty="0">
              <a:solidFill>
                <a:prstClr val="black"/>
              </a:solidFill>
              <a:latin typeface="Times New Roman" pitchFamily="18" charset="0"/>
              <a:ea typeface="Calibri"/>
              <a:cs typeface="Times New Roman" pitchFamily="18" charset="0"/>
            </a:endParaRPr>
          </a:p>
          <a:p>
            <a:pPr lvl="0" algn="just">
              <a:lnSpc>
                <a:spcPct val="100000"/>
              </a:lnSpc>
              <a:spcBef>
                <a:spcPts val="0"/>
              </a:spcBef>
            </a:pPr>
            <a:r>
              <a:rPr lang="ru-RU" sz="1000" dirty="0">
                <a:solidFill>
                  <a:srgbClr val="000000"/>
                </a:solidFill>
                <a:latin typeface="Times New Roman" pitchFamily="18" charset="0"/>
                <a:ea typeface="Times New Roman"/>
                <a:cs typeface="Times New Roman" pitchFamily="18" charset="0"/>
              </a:rPr>
              <a:t>Очень скоро младший </a:t>
            </a:r>
            <a:r>
              <a:rPr lang="ru-RU" sz="1000" dirty="0">
                <a:solidFill>
                  <a:srgbClr val="000000"/>
                </a:solidFill>
                <a:latin typeface="Times New Roman" pitchFamily="18" charset="0"/>
                <a:ea typeface="Times New Roman"/>
                <a:cs typeface="Times New Roman" pitchFamily="18" charset="0"/>
              </a:rPr>
              <a:t>Каманин</a:t>
            </a:r>
            <a:r>
              <a:rPr lang="ru-RU" sz="1000" dirty="0">
                <a:solidFill>
                  <a:srgbClr val="000000"/>
                </a:solidFill>
                <a:latin typeface="Times New Roman" pitchFamily="18" charset="0"/>
                <a:ea typeface="Times New Roman"/>
                <a:cs typeface="Times New Roman" pitchFamily="18" charset="0"/>
              </a:rPr>
              <a:t> стал учиться летать и поднимался в небо на двухместном учебном У-2 в качестве штурмана-наблюдателя и бортмеханика. Уже в июле 1943 года генерал </a:t>
            </a:r>
            <a:r>
              <a:rPr lang="ru-RU" sz="1000" dirty="0">
                <a:solidFill>
                  <a:srgbClr val="000000"/>
                </a:solidFill>
                <a:latin typeface="Times New Roman" pitchFamily="18" charset="0"/>
                <a:ea typeface="Times New Roman"/>
                <a:cs typeface="Times New Roman" pitchFamily="18" charset="0"/>
              </a:rPr>
              <a:t>Каманин</a:t>
            </a:r>
            <a:r>
              <a:rPr lang="ru-RU" sz="1000" dirty="0">
                <a:solidFill>
                  <a:srgbClr val="000000"/>
                </a:solidFill>
                <a:latin typeface="Times New Roman" pitchFamily="18" charset="0"/>
                <a:ea typeface="Times New Roman"/>
                <a:cs typeface="Times New Roman" pitchFamily="18" charset="0"/>
              </a:rPr>
              <a:t> лично вручил 14-летнему Аркадию официальный допуск на самостоятельные полеты. "</a:t>
            </a:r>
            <a:r>
              <a:rPr lang="ru-RU" sz="1000" dirty="0">
                <a:solidFill>
                  <a:srgbClr val="000000"/>
                </a:solidFill>
                <a:latin typeface="Times New Roman" pitchFamily="18" charset="0"/>
                <a:ea typeface="Times New Roman"/>
                <a:cs typeface="Times New Roman" pitchFamily="18" charset="0"/>
              </a:rPr>
              <a:t>Летунку</a:t>
            </a:r>
            <a:r>
              <a:rPr lang="ru-RU" sz="1000" dirty="0">
                <a:solidFill>
                  <a:srgbClr val="000000"/>
                </a:solidFill>
                <a:latin typeface="Times New Roman" pitchFamily="18" charset="0"/>
                <a:ea typeface="Times New Roman"/>
                <a:cs typeface="Times New Roman" pitchFamily="18" charset="0"/>
              </a:rPr>
              <a:t>" — именно так в эскадрилье называли </a:t>
            </a:r>
            <a:r>
              <a:rPr lang="ru-RU" sz="1000" dirty="0">
                <a:solidFill>
                  <a:srgbClr val="000000"/>
                </a:solidFill>
                <a:latin typeface="Times New Roman" pitchFamily="18" charset="0"/>
                <a:ea typeface="Times New Roman"/>
                <a:cs typeface="Times New Roman" pitchFamily="18" charset="0"/>
              </a:rPr>
              <a:t>Каманина</a:t>
            </a:r>
            <a:r>
              <a:rPr lang="ru-RU" sz="1000" dirty="0">
                <a:solidFill>
                  <a:srgbClr val="000000"/>
                </a:solidFill>
                <a:latin typeface="Times New Roman" pitchFamily="18" charset="0"/>
                <a:ea typeface="Times New Roman"/>
                <a:cs typeface="Times New Roman" pitchFamily="18" charset="0"/>
              </a:rPr>
              <a:t>-младшего — наряду со взрослыми пилотами приходилось ежедневно рисковать жизнью, выполняя задания командования. Но самый юный летчик Великой Отечественной войны отличался бесстрашием. В один из вылетов он увидел подбитый Ил-2, кабина которого была зарыта в землю. Самолет лежал на нейтральной полосе, и Аркадий немедленно поспешил на помощь раненому пилоту. Перегрузив в свой У-2 советского офицера и фототехнику, "</a:t>
            </a:r>
            <a:r>
              <a:rPr lang="ru-RU" sz="1000" dirty="0">
                <a:solidFill>
                  <a:srgbClr val="000000"/>
                </a:solidFill>
                <a:latin typeface="Times New Roman" pitchFamily="18" charset="0"/>
                <a:ea typeface="Times New Roman"/>
                <a:cs typeface="Times New Roman" pitchFamily="18" charset="0"/>
              </a:rPr>
              <a:t>летунку</a:t>
            </a:r>
            <a:r>
              <a:rPr lang="ru-RU" sz="1000" dirty="0">
                <a:solidFill>
                  <a:srgbClr val="000000"/>
                </a:solidFill>
                <a:latin typeface="Times New Roman" pitchFamily="18" charset="0"/>
                <a:ea typeface="Times New Roman"/>
                <a:cs typeface="Times New Roman" pitchFamily="18" charset="0"/>
              </a:rPr>
              <a:t>" удалось невредимым добраться до своего штаба. За этот подвиг он был впервые награжден Орденом Красной Звезды. В начале 1945 года Аркадий </a:t>
            </a:r>
            <a:r>
              <a:rPr lang="ru-RU" sz="1000" dirty="0">
                <a:solidFill>
                  <a:srgbClr val="000000"/>
                </a:solidFill>
                <a:latin typeface="Times New Roman" pitchFamily="18" charset="0"/>
                <a:ea typeface="Times New Roman"/>
                <a:cs typeface="Times New Roman" pitchFamily="18" charset="0"/>
              </a:rPr>
              <a:t>Каманин</a:t>
            </a:r>
            <a:r>
              <a:rPr lang="ru-RU" sz="1000" dirty="0">
                <a:solidFill>
                  <a:srgbClr val="000000"/>
                </a:solidFill>
                <a:latin typeface="Times New Roman" pitchFamily="18" charset="0"/>
                <a:ea typeface="Times New Roman"/>
                <a:cs typeface="Times New Roman" pitchFamily="18" charset="0"/>
              </a:rPr>
              <a:t> доставил секретный пакет партизанскому отряду, совершив полет за линию фронта по неизученному маршруту в горной местности. За два года службы получил шесть наград, среди которых Орден Красного Знамени, а также медали за взятие Будапешта, Вены и победу над Германией. </a:t>
            </a:r>
            <a:endParaRPr lang="ru-RU" sz="1000" dirty="0">
              <a:solidFill>
                <a:prstClr val="black"/>
              </a:solidFill>
              <a:latin typeface="Times New Roman" pitchFamily="18" charset="0"/>
              <a:ea typeface="Calibri"/>
              <a:cs typeface="Times New Roman" pitchFamily="18" charset="0"/>
            </a:endParaRPr>
          </a:p>
          <a:p>
            <a:pPr lvl="0" algn="just">
              <a:lnSpc>
                <a:spcPct val="100000"/>
              </a:lnSpc>
              <a:spcBef>
                <a:spcPts val="0"/>
              </a:spcBef>
            </a:pPr>
            <a:r>
              <a:rPr lang="ru-RU" sz="1000" dirty="0">
                <a:solidFill>
                  <a:srgbClr val="000000"/>
                </a:solidFill>
                <a:latin typeface="Times New Roman" pitchFamily="18" charset="0"/>
                <a:ea typeface="Times New Roman"/>
                <a:cs typeface="Times New Roman" pitchFamily="18" charset="0"/>
              </a:rPr>
              <a:t>После окончания войны, как и многим сыновьям полка, Аркадию пришлось вернуться за школьную парту, чтобы получить аттестат о школьном образовании — ему потребовался всего один учебный год, чтобы наверстать своих сверстников в учебе. В октябре 1946 года старшина </a:t>
            </a:r>
            <a:r>
              <a:rPr lang="ru-RU" sz="1000" dirty="0">
                <a:solidFill>
                  <a:srgbClr val="000000"/>
                </a:solidFill>
                <a:latin typeface="Times New Roman" pitchFamily="18" charset="0"/>
                <a:ea typeface="Times New Roman"/>
                <a:cs typeface="Times New Roman" pitchFamily="18" charset="0"/>
              </a:rPr>
              <a:t>Каманин</a:t>
            </a:r>
            <a:r>
              <a:rPr lang="ru-RU" sz="1000" dirty="0">
                <a:solidFill>
                  <a:srgbClr val="000000"/>
                </a:solidFill>
                <a:latin typeface="Times New Roman" pitchFamily="18" charset="0"/>
                <a:ea typeface="Times New Roman"/>
                <a:cs typeface="Times New Roman" pitchFamily="18" charset="0"/>
              </a:rPr>
              <a:t> поступил на подготовительный курс в Военно-воздушную академию имени Жуковского. А спустя год самый молодой летчик Великой Отечественной скоропостижно скончался от менингита.</a:t>
            </a:r>
            <a:endParaRPr lang="ru-RU" sz="10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908720"/>
            <a:ext cx="36724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91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0" y="457200"/>
            <a:ext cx="3654128" cy="811560"/>
          </a:xfrm>
        </p:spPr>
        <p:txBody>
          <a:bodyPr>
            <a:normAutofit fontScale="90000"/>
          </a:bodyPr>
          <a:lstStyle/>
          <a:p>
            <a:pPr algn="ctr"/>
            <a:r>
              <a:rPr lang="ru-RU" sz="2800" b="1" dirty="0" smtClean="0">
                <a:solidFill>
                  <a:srgbClr val="FF0000"/>
                </a:solidFill>
                <a:latin typeface="Times New Roman" pitchFamily="18" charset="0"/>
                <a:cs typeface="Times New Roman" pitchFamily="18" charset="0"/>
              </a:rPr>
              <a:t>Подвиг медиков в годы войны</a:t>
            </a:r>
            <a:endParaRPr lang="ru-RU" sz="2800" b="1" dirty="0">
              <a:solidFill>
                <a:srgbClr val="FF0000"/>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395536" y="1196752"/>
            <a:ext cx="4248472" cy="4672236"/>
          </a:xfrm>
        </p:spPr>
        <p:txBody>
          <a:bodyPr>
            <a:normAutofit fontScale="25000" lnSpcReduction="20000"/>
          </a:bodyPr>
          <a:lstStyle/>
          <a:p>
            <a:pPr algn="just">
              <a:lnSpc>
                <a:spcPct val="120000"/>
              </a:lnSpc>
              <a:spcBef>
                <a:spcPts val="450"/>
              </a:spcBef>
              <a:spcAft>
                <a:spcPts val="1500"/>
              </a:spcAft>
            </a:pPr>
            <a:r>
              <a:rPr lang="ru-RU" sz="3600" dirty="0">
                <a:solidFill>
                  <a:srgbClr val="000000"/>
                </a:solidFill>
                <a:latin typeface="Times New Roman" pitchFamily="18" charset="0"/>
                <a:ea typeface="Times New Roman"/>
                <a:cs typeface="Times New Roman" pitchFamily="18" charset="0"/>
              </a:rPr>
              <a:t>Беспрецедентным примером человеколюбия и несгибаемого мужества служит скромный подвиг врача-биолога Зинаиды Виссарионовны </a:t>
            </a:r>
            <a:r>
              <a:rPr lang="ru-RU" sz="3600" dirty="0">
                <a:solidFill>
                  <a:srgbClr val="000000"/>
                </a:solidFill>
                <a:latin typeface="Times New Roman" pitchFamily="18" charset="0"/>
                <a:ea typeface="Times New Roman"/>
                <a:cs typeface="Times New Roman" pitchFamily="18" charset="0"/>
              </a:rPr>
              <a:t>Ермольевой</a:t>
            </a:r>
            <a:r>
              <a:rPr lang="ru-RU" sz="3600" dirty="0">
                <a:solidFill>
                  <a:srgbClr val="000000"/>
                </a:solidFill>
                <a:latin typeface="Times New Roman" pitchFamily="18" charset="0"/>
                <a:ea typeface="Times New Roman"/>
                <a:cs typeface="Times New Roman" pitchFamily="18" charset="0"/>
              </a:rPr>
              <a:t> в осаждённом Сталинграде. Простая девчонка с далёкого хутора в Донской губернии со школьных лет мечтала о создании спасительного лекарства от холеры. Детская мечта, подкреплённая отличной учёбой, привела её в медицинский институт. Став врачом, Зинаида целиком посвятила себя изучению опасной кишечной инфекции, достигнув на этом поприще потрясающих успехов. В жаркое лето 1942 года в Сталинграде было особенно плохо. В ожесточённом столкновении гитлеровцы тоже теряли силы, поэтому решили пойти на нечеловеческую хитрость – попытаться отравить питьевую воду защитников города холерной палочкой. «В помощь» им была ужасная антисанитария, царившая вокруг. Спасать город от надвигающейся эпидемии Сталин лично командирует </a:t>
            </a:r>
            <a:r>
              <a:rPr lang="ru-RU" sz="3600" dirty="0">
                <a:solidFill>
                  <a:srgbClr val="000000"/>
                </a:solidFill>
                <a:latin typeface="Times New Roman" pitchFamily="18" charset="0"/>
                <a:ea typeface="Times New Roman"/>
                <a:cs typeface="Times New Roman" pitchFamily="18" charset="0"/>
              </a:rPr>
              <a:t>Ермольеву</a:t>
            </a:r>
            <a:r>
              <a:rPr lang="ru-RU" sz="3600" dirty="0">
                <a:solidFill>
                  <a:srgbClr val="000000"/>
                </a:solidFill>
                <a:latin typeface="Times New Roman" pitchFamily="18" charset="0"/>
                <a:ea typeface="Times New Roman"/>
                <a:cs typeface="Times New Roman" pitchFamily="18" charset="0"/>
              </a:rPr>
              <a:t> – единственного врача-микробиолога Союза, разработавшего методику выращивания холерных бактериофагов (природных агентов против бактерии холеры). Привезённого для советских солдат и мирных жителей запаса бактериофагов оказалось недостаточно, а заказанная из Москвы партия препарата осталась под завалами разбомбленного эшелона.   </a:t>
            </a:r>
            <a:r>
              <a:rPr lang="ru-RU" sz="3600" dirty="0">
                <a:solidFill>
                  <a:srgbClr val="000000"/>
                </a:solidFill>
                <a:latin typeface="Times New Roman" pitchFamily="18" charset="0"/>
                <a:ea typeface="Times New Roman"/>
                <a:cs typeface="Times New Roman" pitchFamily="18" charset="0"/>
              </a:rPr>
              <a:t>Ермольева</a:t>
            </a:r>
            <a:r>
              <a:rPr lang="ru-RU" sz="3600" dirty="0">
                <a:solidFill>
                  <a:srgbClr val="000000"/>
                </a:solidFill>
                <a:latin typeface="Times New Roman" pitchFamily="18" charset="0"/>
                <a:ea typeface="Times New Roman"/>
                <a:cs typeface="Times New Roman" pitchFamily="18" charset="0"/>
              </a:rPr>
              <a:t> не раздумывая решается на организацию собственной лаборатории. Объёмы производимой вакцины достигли небывалых масштабов. Ежесуточно необходимую дозу получали 50 тыс. человек. Регулярный обход квартир позволял выявлять новые случаи заражения. Заболевших помещали в специальные эвакогоспитали. Для борьбы с эпидемией регулярно хлорировали колодцы и обеззараживали отхожие места. И всё это под чутким руководством неутомимой Зинаиды </a:t>
            </a:r>
            <a:r>
              <a:rPr lang="ru-RU" sz="3600" dirty="0" smtClean="0">
                <a:solidFill>
                  <a:srgbClr val="000000"/>
                </a:solidFill>
                <a:latin typeface="Times New Roman" pitchFamily="18" charset="0"/>
                <a:ea typeface="Times New Roman"/>
                <a:cs typeface="Times New Roman" pitchFamily="18" charset="0"/>
              </a:rPr>
              <a:t>Виссарионовны. Остаётся </a:t>
            </a:r>
            <a:r>
              <a:rPr lang="ru-RU" sz="3600" dirty="0">
                <a:solidFill>
                  <a:srgbClr val="000000"/>
                </a:solidFill>
                <a:latin typeface="Times New Roman" pitchFamily="18" charset="0"/>
                <a:ea typeface="Times New Roman"/>
                <a:cs typeface="Times New Roman" pitchFamily="18" charset="0"/>
              </a:rPr>
              <a:t>только удивляться, откуда эта героическая женщина черпала силы. Отдавая большую часть времени работе в лаборатории, она находила время для осмотра и лечения раненых бойцов. За короткое время талантливым врачом был разработан отечественный аналог чудодейственному пенициллину. Сколько солдатских жизней спасла </a:t>
            </a:r>
            <a:r>
              <a:rPr lang="ru-RU" sz="3600" dirty="0">
                <a:solidFill>
                  <a:srgbClr val="000000"/>
                </a:solidFill>
                <a:latin typeface="Times New Roman" pitchFamily="18" charset="0"/>
                <a:ea typeface="Times New Roman"/>
                <a:cs typeface="Times New Roman" pitchFamily="18" charset="0"/>
              </a:rPr>
              <a:t>Ермольева</a:t>
            </a:r>
            <a:r>
              <a:rPr lang="ru-RU" sz="3600" dirty="0">
                <a:solidFill>
                  <a:srgbClr val="000000"/>
                </a:solidFill>
                <a:latin typeface="Times New Roman" pitchFamily="18" charset="0"/>
                <a:ea typeface="Times New Roman"/>
                <a:cs typeface="Times New Roman" pitchFamily="18" charset="0"/>
              </a:rPr>
              <a:t>, предотвратив заражение крови у прооперированных пациентов! Её «</a:t>
            </a:r>
            <a:r>
              <a:rPr lang="ru-RU" sz="3600" dirty="0">
                <a:solidFill>
                  <a:srgbClr val="000000"/>
                </a:solidFill>
                <a:latin typeface="Times New Roman" pitchFamily="18" charset="0"/>
                <a:ea typeface="Times New Roman"/>
                <a:cs typeface="Times New Roman" pitchFamily="18" charset="0"/>
              </a:rPr>
              <a:t>Крустозин</a:t>
            </a:r>
            <a:r>
              <a:rPr lang="ru-RU" sz="3600" dirty="0">
                <a:solidFill>
                  <a:srgbClr val="000000"/>
                </a:solidFill>
                <a:latin typeface="Times New Roman" pitchFamily="18" charset="0"/>
                <a:ea typeface="Times New Roman"/>
                <a:cs typeface="Times New Roman" pitchFamily="18" charset="0"/>
              </a:rPr>
              <a:t>» стал первым отечественным антибиотиком. Необыкновенной души человек, </a:t>
            </a:r>
            <a:r>
              <a:rPr lang="ru-RU" sz="3600" dirty="0">
                <a:solidFill>
                  <a:srgbClr val="000000"/>
                </a:solidFill>
                <a:latin typeface="Times New Roman" pitchFamily="18" charset="0"/>
                <a:ea typeface="Times New Roman"/>
                <a:cs typeface="Times New Roman" pitchFamily="18" charset="0"/>
              </a:rPr>
              <a:t>Ермольева</a:t>
            </a:r>
            <a:r>
              <a:rPr lang="ru-RU" sz="3600" dirty="0">
                <a:solidFill>
                  <a:srgbClr val="000000"/>
                </a:solidFill>
                <a:latin typeface="Times New Roman" pitchFamily="18" charset="0"/>
                <a:ea typeface="Times New Roman"/>
                <a:cs typeface="Times New Roman" pitchFamily="18" charset="0"/>
              </a:rPr>
              <a:t> отличалась удивительной скромностью. Удостоившись Сталинской премии, не задумываясь отдала заслуженную награду на фронтовые нужды для приближения долгожданной победы. Зинаида </a:t>
            </a:r>
            <a:r>
              <a:rPr lang="ru-RU" sz="3600" dirty="0">
                <a:solidFill>
                  <a:srgbClr val="000000"/>
                </a:solidFill>
                <a:latin typeface="Times New Roman" pitchFamily="18" charset="0"/>
                <a:ea typeface="Times New Roman"/>
                <a:cs typeface="Times New Roman" pitchFamily="18" charset="0"/>
              </a:rPr>
              <a:t>Ермольева</a:t>
            </a:r>
            <a:r>
              <a:rPr lang="ru-RU" sz="3600" dirty="0">
                <a:solidFill>
                  <a:srgbClr val="000000"/>
                </a:solidFill>
                <a:latin typeface="Times New Roman" pitchFamily="18" charset="0"/>
                <a:ea typeface="Times New Roman"/>
                <a:cs typeface="Times New Roman" pitchFamily="18" charset="0"/>
              </a:rPr>
              <a:t> - не только выдающийся врач и гениальный учёный, но и сильная духом женщина. Пожалуй, без её знаний и самоотверженности эпидемию было бы не остановить. А исход Сталинградской битвы и участь города могли быть совсем другими.</a:t>
            </a:r>
            <a:endParaRPr lang="ru-RU" sz="3600" dirty="0">
              <a:latin typeface="Times New Roman" pitchFamily="18" charset="0"/>
              <a:ea typeface="Times New Roman"/>
              <a:cs typeface="Times New Roman" pitchFamily="18" charset="0"/>
            </a:endParaRPr>
          </a:p>
          <a:p>
            <a:pPr algn="just"/>
            <a:endParaRPr lang="ru-RU"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548680"/>
            <a:ext cx="40324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95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48680"/>
            <a:ext cx="7886700" cy="864097"/>
          </a:xfrm>
        </p:spPr>
        <p:txBody>
          <a:bodyPr/>
          <a:lstStyle/>
          <a:p>
            <a:pPr algn="ctr"/>
            <a:r>
              <a:rPr lang="ru-RU" dirty="0" smtClean="0">
                <a:solidFill>
                  <a:srgbClr val="FF0505"/>
                </a:solidFill>
                <a:effectLst/>
                <a:latin typeface="Times New Roman" pitchFamily="18" charset="0"/>
                <a:cs typeface="Times New Roman" pitchFamily="18" charset="0"/>
              </a:rPr>
              <a:t>  Маршалы Победы</a:t>
            </a:r>
            <a:endParaRPr lang="ru-RU" dirty="0">
              <a:solidFill>
                <a:srgbClr val="FF0505"/>
              </a:solidFill>
              <a:effectLst/>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13690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221088"/>
            <a:ext cx="6120680" cy="3685624"/>
          </a:xfrm>
          <a:prstGeom prst="rect">
            <a:avLst/>
          </a:prstGeom>
          <a:noFill/>
          <a:ln>
            <a:noFill/>
          </a:ln>
        </p:spPr>
        <p:txBody>
          <a:bodyPr wrap="square" rtlCol="0">
            <a:spAutoFit/>
          </a:bodyPr>
          <a:lstStyle/>
          <a:p>
            <a:pPr algn="ctr">
              <a:spcAft>
                <a:spcPts val="0"/>
              </a:spcAft>
            </a:pPr>
            <a:r>
              <a:rPr lang="ru-RU" sz="1200" b="1" strike="noStrike" dirty="0" smtClean="0">
                <a:solidFill>
                  <a:schemeClr val="bg1"/>
                </a:solidFill>
                <a:effectLst/>
                <a:latin typeface="Times New Roman" pitchFamily="18" charset="0"/>
                <a:ea typeface="Times New Roman"/>
                <a:cs typeface="Times New Roman" pitchFamily="18" charset="0"/>
                <a:hlinkClick r:id="rId3"/>
              </a:rPr>
              <a:t>И.В. Сталин в окружении маршалов, генералов, адмиралов.  Москва. 1946</a:t>
            </a:r>
            <a:r>
              <a:rPr lang="ru-RU" sz="1200" b="1" strike="noStrike" dirty="0" smtClean="0">
                <a:solidFill>
                  <a:schemeClr val="bg1"/>
                </a:solidFill>
                <a:effectLst/>
                <a:latin typeface="Times New Roman" pitchFamily="18" charset="0"/>
                <a:ea typeface="Times New Roman"/>
                <a:cs typeface="Times New Roman" pitchFamily="18" charset="0"/>
              </a:rPr>
              <a:t> год</a:t>
            </a:r>
            <a:endParaRPr lang="ru-RU" sz="1200" dirty="0" smtClean="0">
              <a:solidFill>
                <a:schemeClr val="bg1"/>
              </a:solidFill>
              <a:effectLst/>
              <a:latin typeface="Times New Roman" pitchFamily="18" charset="0"/>
              <a:ea typeface="Calibri"/>
              <a:cs typeface="Times New Roman" pitchFamily="18" charset="0"/>
            </a:endParaRPr>
          </a:p>
          <a:p>
            <a:pPr algn="ctr">
              <a:spcAft>
                <a:spcPts val="0"/>
              </a:spcAft>
            </a:pPr>
            <a:r>
              <a:rPr lang="ru-RU" sz="1000" dirty="0" smtClean="0">
                <a:effectLst/>
                <a:latin typeface="Times New Roman" pitchFamily="18" charset="0"/>
                <a:ea typeface="Times New Roman"/>
                <a:cs typeface="Times New Roman" pitchFamily="18" charset="0"/>
              </a:rPr>
              <a:t> </a:t>
            </a:r>
            <a:endParaRPr lang="ru-RU" sz="1000" dirty="0" smtClean="0">
              <a:effectLst/>
              <a:latin typeface="Times New Roman" pitchFamily="18" charset="0"/>
              <a:ea typeface="Calibri"/>
              <a:cs typeface="Times New Roman" pitchFamily="18" charset="0"/>
            </a:endParaRPr>
          </a:p>
          <a:p>
            <a:pPr>
              <a:spcAft>
                <a:spcPts val="0"/>
              </a:spcAft>
            </a:pPr>
            <a:r>
              <a:rPr lang="ru-RU" sz="1000" dirty="0" smtClean="0">
                <a:effectLst/>
                <a:latin typeface="Times New Roman" pitchFamily="18" charset="0"/>
                <a:ea typeface="Times New Roman"/>
                <a:cs typeface="Times New Roman" pitchFamily="18" charset="0"/>
              </a:rPr>
              <a:t>Председатель Совета Министров СССР и Министр Вооружённых Сил СССР Генералиссимус Советского Союза </a:t>
            </a:r>
            <a:r>
              <a:rPr lang="ru-RU" sz="1000" dirty="0" smtClean="0">
                <a:effectLst/>
                <a:latin typeface="Times New Roman" pitchFamily="18" charset="0"/>
                <a:ea typeface="Times New Roman"/>
                <a:cs typeface="Times New Roman" pitchFamily="18" charset="0"/>
              </a:rPr>
              <a:t>И.В.Сталин</a:t>
            </a:r>
            <a:r>
              <a:rPr lang="ru-RU" sz="1000" dirty="0" smtClean="0">
                <a:effectLst/>
                <a:latin typeface="Times New Roman" pitchFamily="18" charset="0"/>
                <a:ea typeface="Times New Roman"/>
                <a:cs typeface="Times New Roman" pitchFamily="18" charset="0"/>
              </a:rPr>
              <a:t> и группа маршалов, генералов и адмиралов — депутатов Верховного Совета СССР.</a:t>
            </a:r>
            <a:br>
              <a:rPr lang="ru-RU" sz="1000" dirty="0" smtClean="0">
                <a:effectLst/>
                <a:latin typeface="Times New Roman" pitchFamily="18" charset="0"/>
                <a:ea typeface="Times New Roman"/>
                <a:cs typeface="Times New Roman" pitchFamily="18" charset="0"/>
              </a:rPr>
            </a:br>
            <a:r>
              <a:rPr lang="ru-RU" sz="1000" dirty="0" smtClean="0">
                <a:effectLst/>
                <a:latin typeface="Times New Roman" pitchFamily="18" charset="0"/>
                <a:ea typeface="Times New Roman"/>
                <a:cs typeface="Times New Roman" pitchFamily="18" charset="0"/>
              </a:rPr>
              <a:t>В первом ряду (слева направо):</a:t>
            </a:r>
            <a:br>
              <a:rPr lang="ru-RU" sz="1000" dirty="0" smtClean="0">
                <a:effectLst/>
                <a:latin typeface="Times New Roman" pitchFamily="18" charset="0"/>
                <a:ea typeface="Times New Roman"/>
                <a:cs typeface="Times New Roman" pitchFamily="18" charset="0"/>
              </a:rPr>
            </a:br>
            <a:r>
              <a:rPr lang="ru-RU" sz="1000" dirty="0" smtClean="0">
                <a:effectLst/>
                <a:latin typeface="Times New Roman" pitchFamily="18" charset="0"/>
                <a:ea typeface="Times New Roman"/>
                <a:cs typeface="Times New Roman" pitchFamily="18" charset="0"/>
              </a:rPr>
              <a:t>Главный маршал артиллерии Н. Н. Воронов, Маршал Советского Союза И. С. Конев, Маршал Советского Союза, А. М. Василевский, Маршал Советского Союза Г. К. Жуков, товарищ Сталин, Маршал Советского Союза К. Е. Ворошилов, генерал армии Н. А. Булганин, генерал армии А. В </a:t>
            </a:r>
            <a:r>
              <a:rPr lang="ru-RU" sz="1000" dirty="0" smtClean="0">
                <a:effectLst/>
                <a:latin typeface="Times New Roman" pitchFamily="18" charset="0"/>
                <a:ea typeface="Times New Roman"/>
                <a:cs typeface="Times New Roman" pitchFamily="18" charset="0"/>
              </a:rPr>
              <a:t>Хрулёв</a:t>
            </a:r>
            <a:r>
              <a:rPr lang="ru-RU" sz="1000" dirty="0" smtClean="0">
                <a:effectLst/>
                <a:latin typeface="Times New Roman" pitchFamily="18" charset="0"/>
                <a:ea typeface="Times New Roman"/>
                <a:cs typeface="Times New Roman" pitchFamily="18" charset="0"/>
              </a:rPr>
              <a:t>, Маршал Советского Союза Ф. И. </a:t>
            </a:r>
            <a:r>
              <a:rPr lang="ru-RU" sz="1000" dirty="0" smtClean="0">
                <a:effectLst/>
                <a:latin typeface="Times New Roman" pitchFamily="18" charset="0"/>
                <a:ea typeface="Times New Roman"/>
                <a:cs typeface="Times New Roman" pitchFamily="18" charset="0"/>
              </a:rPr>
              <a:t>Толбухин</a:t>
            </a:r>
            <a:r>
              <a:rPr lang="ru-RU" sz="1000" dirty="0" smtClean="0">
                <a:effectLst/>
                <a:latin typeface="Times New Roman" pitchFamily="18" charset="0"/>
                <a:ea typeface="Times New Roman"/>
                <a:cs typeface="Times New Roman" pitchFamily="18" charset="0"/>
              </a:rPr>
              <a:t>, Маршал Советского Союза Л. А. Говоров, главный маршал артиллерии А. Е. Голованов, Адмирал Ф. С Октябрьский, Маршал бронетанковых войск Я. Н. Федоренко. Сзади: генерал–майор инженерно–артиллерийской службы В. А. </a:t>
            </a:r>
            <a:r>
              <a:rPr lang="ru-RU" sz="1000" dirty="0" smtClean="0">
                <a:effectLst/>
                <a:latin typeface="Times New Roman" pitchFamily="18" charset="0"/>
                <a:ea typeface="Times New Roman"/>
                <a:cs typeface="Times New Roman" pitchFamily="18" charset="0"/>
              </a:rPr>
              <a:t>Дегтерёв</a:t>
            </a:r>
            <a:r>
              <a:rPr lang="ru-RU" sz="1000" dirty="0" smtClean="0">
                <a:effectLst/>
                <a:latin typeface="Times New Roman" pitchFamily="18" charset="0"/>
                <a:ea typeface="Times New Roman"/>
                <a:cs typeface="Times New Roman" pitchFamily="18" charset="0"/>
              </a:rPr>
              <a:t>, Маршал бронетанковых войск С.И. Богданов, генерал армии А. И. Ерёменко, генерал армии М. А. </a:t>
            </a:r>
            <a:r>
              <a:rPr lang="ru-RU" sz="1000" dirty="0" smtClean="0">
                <a:effectLst/>
                <a:latin typeface="Times New Roman" pitchFamily="18" charset="0"/>
                <a:ea typeface="Times New Roman"/>
                <a:cs typeface="Times New Roman" pitchFamily="18" charset="0"/>
              </a:rPr>
              <a:t>Пуркаев</a:t>
            </a:r>
            <a:r>
              <a:rPr lang="ru-RU" sz="1000" dirty="0" smtClean="0">
                <a:effectLst/>
                <a:latin typeface="Times New Roman" pitchFamily="18" charset="0"/>
                <a:ea typeface="Times New Roman"/>
                <a:cs typeface="Times New Roman" pitchFamily="18" charset="0"/>
              </a:rPr>
              <a:t>, генерал–полковник П. А Курочкин, генерал–майор инженерно–артиллерийской службы Ф. Ф. Петров.</a:t>
            </a:r>
            <a:endParaRPr lang="ru-RU" sz="1000" dirty="0" smtClean="0">
              <a:effectLst/>
              <a:latin typeface="Times New Roman" pitchFamily="18" charset="0"/>
              <a:ea typeface="Calibri"/>
              <a:cs typeface="Times New Roman" pitchFamily="18" charset="0"/>
            </a:endParaRPr>
          </a:p>
          <a:p>
            <a:pPr>
              <a:spcAft>
                <a:spcPts val="0"/>
              </a:spcAft>
            </a:pPr>
            <a:r>
              <a:rPr lang="ru-RU" sz="1000" dirty="0" smtClean="0">
                <a:effectLst/>
                <a:latin typeface="Times New Roman" pitchFamily="18" charset="0"/>
                <a:ea typeface="Times New Roman"/>
                <a:cs typeface="Times New Roman" pitchFamily="18" charset="0"/>
              </a:rPr>
              <a:t> </a:t>
            </a:r>
            <a:endParaRPr lang="ru-RU" sz="1000" dirty="0" smtClean="0">
              <a:effectLst/>
              <a:latin typeface="Times New Roman" pitchFamily="18" charset="0"/>
              <a:ea typeface="Calibri"/>
              <a:cs typeface="Times New Roman" pitchFamily="18" charset="0"/>
            </a:endParaRPr>
          </a:p>
          <a:p>
            <a:pPr fontAlgn="base">
              <a:lnSpc>
                <a:spcPct val="115000"/>
              </a:lnSpc>
              <a:spcAft>
                <a:spcPts val="1500"/>
              </a:spcAft>
            </a:pPr>
            <a:r>
              <a:rPr lang="ru-RU" sz="1000" dirty="0" smtClean="0">
                <a:effectLst/>
                <a:latin typeface="Times New Roman" pitchFamily="18" charset="0"/>
                <a:ea typeface="Times New Roman"/>
                <a:cs typeface="Times New Roman" pitchFamily="18" charset="0"/>
              </a:rPr>
              <a:t> </a:t>
            </a:r>
            <a:endParaRPr lang="ru-RU" sz="1000" dirty="0" smtClean="0">
              <a:effectLst/>
              <a:latin typeface="Times New Roman" pitchFamily="18" charset="0"/>
              <a:ea typeface="Calibri"/>
              <a:cs typeface="Times New Roman" pitchFamily="18" charset="0"/>
            </a:endParaRPr>
          </a:p>
          <a:p>
            <a:pPr fontAlgn="base">
              <a:lnSpc>
                <a:spcPct val="115000"/>
              </a:lnSpc>
              <a:spcAft>
                <a:spcPts val="1500"/>
              </a:spcAft>
            </a:pPr>
            <a:r>
              <a:rPr lang="ru-RU" sz="1000" dirty="0" smtClean="0">
                <a:solidFill>
                  <a:srgbClr val="000000"/>
                </a:solidFill>
                <a:effectLst/>
                <a:latin typeface="Arial"/>
                <a:ea typeface="Times New Roman"/>
                <a:cs typeface="Times New Roman"/>
              </a:rPr>
              <a:t> </a:t>
            </a:r>
            <a:endParaRPr lang="ru-RU" sz="1000" dirty="0" smtClean="0">
              <a:effectLst/>
              <a:latin typeface="Calibri"/>
              <a:ea typeface="Calibri"/>
              <a:cs typeface="Times New Roman"/>
            </a:endParaRPr>
          </a:p>
          <a:p>
            <a:pPr fontAlgn="base">
              <a:lnSpc>
                <a:spcPct val="115000"/>
              </a:lnSpc>
              <a:spcAft>
                <a:spcPts val="1500"/>
              </a:spcAft>
            </a:pPr>
            <a:r>
              <a:rPr lang="ru-RU" sz="1000" dirty="0" smtClean="0">
                <a:solidFill>
                  <a:srgbClr val="000000"/>
                </a:solidFill>
                <a:effectLst/>
                <a:latin typeface="Arial"/>
                <a:ea typeface="Times New Roman"/>
                <a:cs typeface="Times New Roman"/>
              </a:rPr>
              <a:t> </a:t>
            </a:r>
            <a:endParaRPr lang="ru-RU" sz="1000" dirty="0" smtClean="0">
              <a:effectLst/>
              <a:latin typeface="Calibri"/>
              <a:ea typeface="Calibri"/>
              <a:cs typeface="Times New Roman"/>
            </a:endParaRPr>
          </a:p>
          <a:p>
            <a:pPr fontAlgn="base">
              <a:lnSpc>
                <a:spcPct val="115000"/>
              </a:lnSpc>
              <a:spcAft>
                <a:spcPts val="1500"/>
              </a:spcAft>
            </a:pPr>
            <a:r>
              <a:rPr lang="ru-RU" sz="1000" dirty="0" smtClean="0">
                <a:solidFill>
                  <a:srgbClr val="000000"/>
                </a:solidFill>
                <a:effectLst/>
                <a:latin typeface="Arial"/>
                <a:ea typeface="Times New Roman"/>
                <a:cs typeface="Times New Roman"/>
              </a:rPr>
              <a:t> </a:t>
            </a:r>
            <a:endParaRPr lang="ru-RU" sz="1000" dirty="0">
              <a:effectLst/>
              <a:latin typeface="Calibri"/>
              <a:ea typeface="Calibri"/>
              <a:cs typeface="Times New Roman"/>
            </a:endParaRPr>
          </a:p>
        </p:txBody>
      </p:sp>
    </p:spTree>
    <p:extLst>
      <p:ext uri="{BB962C8B-B14F-4D97-AF65-F5344CB8AC3E}">
        <p14:creationId xmlns:p14="http://schemas.microsoft.com/office/powerpoint/2010/main" val="148676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67544" y="620688"/>
            <a:ext cx="4032448" cy="5248300"/>
          </a:xfrm>
        </p:spPr>
        <p:txBody>
          <a:bodyPr>
            <a:normAutofit fontScale="55000" lnSpcReduction="20000"/>
          </a:bodyPr>
          <a:lstStyle/>
          <a:p>
            <a:pPr algn="just">
              <a:lnSpc>
                <a:spcPct val="120000"/>
              </a:lnSpc>
              <a:spcAft>
                <a:spcPts val="0"/>
              </a:spcAft>
            </a:pPr>
            <a:r>
              <a:rPr lang="ru-RU" sz="2000" dirty="0">
                <a:solidFill>
                  <a:srgbClr val="454545"/>
                </a:solidFill>
                <a:latin typeface="Times New Roman" pitchFamily="18" charset="0"/>
                <a:ea typeface="Times New Roman"/>
                <a:cs typeface="Times New Roman" pitchFamily="18" charset="0"/>
              </a:rPr>
              <a:t>Ожесточенные бои советских войск за овладение </a:t>
            </a:r>
            <a:r>
              <a:rPr lang="ru-RU" sz="2000" dirty="0" smtClean="0">
                <a:solidFill>
                  <a:srgbClr val="454545"/>
                </a:solidFill>
                <a:latin typeface="Times New Roman" pitchFamily="18" charset="0"/>
                <a:ea typeface="Times New Roman"/>
                <a:cs typeface="Times New Roman" pitchFamily="18" charset="0"/>
              </a:rPr>
              <a:t>зданием рейхстага </a:t>
            </a:r>
            <a:r>
              <a:rPr lang="ru-RU" sz="2000" dirty="0">
                <a:solidFill>
                  <a:srgbClr val="454545"/>
                </a:solidFill>
                <a:latin typeface="Times New Roman" pitchFamily="18" charset="0"/>
                <a:ea typeface="Times New Roman"/>
                <a:cs typeface="Times New Roman" pitchFamily="18" charset="0"/>
              </a:rPr>
              <a:t>(нижняя палата парламента Германии) </a:t>
            </a:r>
            <a:r>
              <a:rPr lang="ru-RU" sz="2000" dirty="0">
                <a:latin typeface="Times New Roman" pitchFamily="18" charset="0"/>
                <a:ea typeface="Times New Roman"/>
                <a:cs typeface="Times New Roman" pitchFamily="18" charset="0"/>
                <a:hlinkClick r:id="rId2"/>
              </a:rPr>
              <a:t>велись с 29 апреля по 2 мая 1945 года</a:t>
            </a:r>
            <a:r>
              <a:rPr lang="ru-RU" sz="2000" dirty="0">
                <a:solidFill>
                  <a:srgbClr val="454545"/>
                </a:solidFill>
                <a:latin typeface="Times New Roman" pitchFamily="18" charset="0"/>
                <a:ea typeface="Times New Roman"/>
                <a:cs typeface="Times New Roman" pitchFamily="18" charset="0"/>
              </a:rPr>
              <a:t> в ходе Берлинской операции во время </a:t>
            </a:r>
            <a:r>
              <a:rPr lang="ru-RU" sz="2000" dirty="0" smtClean="0">
                <a:latin typeface="Times New Roman" pitchFamily="18" charset="0"/>
                <a:ea typeface="Times New Roman"/>
                <a:cs typeface="Times New Roman" pitchFamily="18" charset="0"/>
                <a:hlinkClick r:id="rId3"/>
              </a:rPr>
              <a:t>Великой Отечественной </a:t>
            </a:r>
            <a:r>
              <a:rPr lang="ru-RU" sz="2000" dirty="0">
                <a:latin typeface="Times New Roman" pitchFamily="18" charset="0"/>
                <a:ea typeface="Times New Roman"/>
                <a:cs typeface="Times New Roman" pitchFamily="18" charset="0"/>
                <a:hlinkClick r:id="rId3"/>
              </a:rPr>
              <a:t>войны</a:t>
            </a:r>
            <a:r>
              <a:rPr lang="ru-RU" sz="2000" dirty="0" smtClean="0">
                <a:latin typeface="Times New Roman" pitchFamily="18" charset="0"/>
                <a:ea typeface="Times New Roman"/>
                <a:cs typeface="Times New Roman" pitchFamily="18" charset="0"/>
              </a:rPr>
              <a:t>.</a:t>
            </a:r>
            <a:r>
              <a:rPr lang="ru-RU" sz="2000" dirty="0">
                <a:solidFill>
                  <a:srgbClr val="454545"/>
                </a:solidFill>
                <a:latin typeface="Times New Roman" pitchFamily="18" charset="0"/>
                <a:ea typeface="Times New Roman"/>
                <a:cs typeface="Times New Roman" pitchFamily="18" charset="0"/>
              </a:rPr>
              <a:t> Рейхстаг был превращен немцами в мощный узел сопротивления, который обороняли свыше одной тысячи человек с артиллерией и танками</a:t>
            </a:r>
            <a:r>
              <a:rPr lang="ru-RU" sz="2000" dirty="0" smtClean="0">
                <a:solidFill>
                  <a:srgbClr val="454545"/>
                </a:solidFill>
                <a:latin typeface="Times New Roman" pitchFamily="18" charset="0"/>
                <a:ea typeface="Times New Roman"/>
                <a:cs typeface="Times New Roman" pitchFamily="18" charset="0"/>
              </a:rPr>
              <a:t>.</a:t>
            </a:r>
            <a:r>
              <a:rPr lang="ru-RU" sz="2000" dirty="0">
                <a:solidFill>
                  <a:srgbClr val="454545"/>
                </a:solidFill>
                <a:latin typeface="Times New Roman" pitchFamily="18" charset="0"/>
                <a:ea typeface="Times New Roman"/>
                <a:cs typeface="Times New Roman" pitchFamily="18" charset="0"/>
              </a:rPr>
              <a:t> Первый штурм рейхстага был </a:t>
            </a:r>
            <a:r>
              <a:rPr lang="ru-RU" sz="2000" dirty="0">
                <a:solidFill>
                  <a:srgbClr val="333333"/>
                </a:solidFill>
                <a:latin typeface="Times New Roman" pitchFamily="18" charset="0"/>
                <a:ea typeface="Times New Roman"/>
                <a:cs typeface="Times New Roman" pitchFamily="18" charset="0"/>
                <a:hlinkClick r:id="rId4"/>
              </a:rPr>
              <a:t>предпринят 29 апреля</a:t>
            </a:r>
            <a:r>
              <a:rPr lang="ru-RU" sz="2000" dirty="0">
                <a:solidFill>
                  <a:srgbClr val="454545"/>
                </a:solidFill>
                <a:latin typeface="Times New Roman" pitchFamily="18" charset="0"/>
                <a:ea typeface="Times New Roman"/>
                <a:cs typeface="Times New Roman" pitchFamily="18" charset="0"/>
              </a:rPr>
              <a:t>, однако закончился </a:t>
            </a:r>
            <a:r>
              <a:rPr lang="ru-RU" sz="2000" dirty="0" smtClean="0">
                <a:solidFill>
                  <a:srgbClr val="454545"/>
                </a:solidFill>
                <a:latin typeface="Times New Roman" pitchFamily="18" charset="0"/>
                <a:ea typeface="Times New Roman"/>
                <a:cs typeface="Times New Roman" pitchFamily="18" charset="0"/>
              </a:rPr>
              <a:t>неудачей.</a:t>
            </a:r>
            <a:r>
              <a:rPr lang="ru-RU" sz="2000" dirty="0" smtClean="0">
                <a:latin typeface="Times New Roman" pitchFamily="18" charset="0"/>
                <a:ea typeface="Times New Roman"/>
                <a:cs typeface="Times New Roman" pitchFamily="18" charset="0"/>
              </a:rPr>
              <a:t> </a:t>
            </a:r>
            <a:r>
              <a:rPr lang="ru-RU" sz="2000" dirty="0" smtClean="0">
                <a:solidFill>
                  <a:srgbClr val="454545"/>
                </a:solidFill>
                <a:latin typeface="Times New Roman" pitchFamily="18" charset="0"/>
                <a:ea typeface="Times New Roman"/>
                <a:cs typeface="Times New Roman" pitchFamily="18" charset="0"/>
              </a:rPr>
              <a:t>30 </a:t>
            </a:r>
            <a:r>
              <a:rPr lang="ru-RU" sz="2000" dirty="0">
                <a:solidFill>
                  <a:srgbClr val="454545"/>
                </a:solidFill>
                <a:latin typeface="Times New Roman" pitchFamily="18" charset="0"/>
                <a:ea typeface="Times New Roman"/>
                <a:cs typeface="Times New Roman" pitchFamily="18" charset="0"/>
              </a:rPr>
              <a:t>апреля кровопролитные бои возобновились. Только к вечеру этого дня, </a:t>
            </a:r>
            <a:r>
              <a:rPr lang="ru-RU" sz="2000" dirty="0" smtClean="0">
                <a:solidFill>
                  <a:srgbClr val="454545"/>
                </a:solidFill>
                <a:latin typeface="Times New Roman" pitchFamily="18" charset="0"/>
                <a:ea typeface="Times New Roman"/>
                <a:cs typeface="Times New Roman" pitchFamily="18" charset="0"/>
              </a:rPr>
              <a:t>после многократных </a:t>
            </a:r>
            <a:r>
              <a:rPr lang="ru-RU" sz="2000" dirty="0">
                <a:solidFill>
                  <a:srgbClr val="454545"/>
                </a:solidFill>
                <a:latin typeface="Times New Roman" pitchFamily="18" charset="0"/>
                <a:ea typeface="Times New Roman"/>
                <a:cs typeface="Times New Roman" pitchFamily="18" charset="0"/>
              </a:rPr>
              <a:t>атак части советских войск, преодолев упорное сопротивление врага, ворвались в здание рейхстага. В ночь на 1 мая разгорелась яростная борьба внутри рейхстага. Бои шли за каждый этаж, на лестницах и в коридорах происходили рукопашные схватки. Штурмующие бойцы метр за метром, комнату за комнатой очищали здание от фашистов. По мере овладения рейхстагом в разных его местах советские воины водружали знамена и </a:t>
            </a:r>
            <a:r>
              <a:rPr lang="ru-RU" sz="2000" dirty="0" smtClean="0">
                <a:solidFill>
                  <a:srgbClr val="454545"/>
                </a:solidFill>
                <a:latin typeface="Times New Roman" pitchFamily="18" charset="0"/>
                <a:ea typeface="Times New Roman"/>
                <a:cs typeface="Times New Roman" pitchFamily="18" charset="0"/>
              </a:rPr>
              <a:t>флаги.</a:t>
            </a:r>
            <a:r>
              <a:rPr lang="ru-RU" sz="2000" dirty="0" smtClean="0">
                <a:latin typeface="Times New Roman" pitchFamily="18" charset="0"/>
                <a:ea typeface="Times New Roman"/>
                <a:cs typeface="Times New Roman" pitchFamily="18" charset="0"/>
              </a:rPr>
              <a:t> </a:t>
            </a:r>
            <a:r>
              <a:rPr lang="ru-RU" sz="2000" dirty="0" smtClean="0">
                <a:solidFill>
                  <a:srgbClr val="454545"/>
                </a:solidFill>
                <a:latin typeface="Times New Roman" pitchFamily="18" charset="0"/>
                <a:ea typeface="Times New Roman"/>
                <a:cs typeface="Times New Roman" pitchFamily="18" charset="0"/>
              </a:rPr>
              <a:t>На </a:t>
            </a:r>
            <a:r>
              <a:rPr lang="ru-RU" sz="2000" dirty="0">
                <a:solidFill>
                  <a:srgbClr val="454545"/>
                </a:solidFill>
                <a:latin typeface="Times New Roman" pitchFamily="18" charset="0"/>
                <a:ea typeface="Times New Roman"/>
                <a:cs typeface="Times New Roman" pitchFamily="18" charset="0"/>
              </a:rPr>
              <a:t>куполе поверженного рейхстага взвилось красное знамя, которое водрузили разведчики 756-го стрелкового полка сержант Михаил Егоров и младший сержант </a:t>
            </a:r>
            <a:r>
              <a:rPr lang="ru-RU" sz="2000" dirty="0" err="1">
                <a:solidFill>
                  <a:srgbClr val="454545"/>
                </a:solidFill>
                <a:latin typeface="Times New Roman" pitchFamily="18" charset="0"/>
                <a:ea typeface="Times New Roman"/>
                <a:cs typeface="Times New Roman" pitchFamily="18" charset="0"/>
              </a:rPr>
              <a:t>Мелитон</a:t>
            </a:r>
            <a:r>
              <a:rPr lang="ru-RU" sz="2000" dirty="0">
                <a:solidFill>
                  <a:srgbClr val="454545"/>
                </a:solidFill>
                <a:latin typeface="Times New Roman" pitchFamily="18" charset="0"/>
                <a:ea typeface="Times New Roman"/>
                <a:cs typeface="Times New Roman" pitchFamily="18" charset="0"/>
              </a:rPr>
              <a:t> </a:t>
            </a:r>
            <a:r>
              <a:rPr lang="ru-RU" sz="2000" dirty="0" err="1">
                <a:solidFill>
                  <a:srgbClr val="454545"/>
                </a:solidFill>
                <a:latin typeface="Times New Roman" pitchFamily="18" charset="0"/>
                <a:ea typeface="Times New Roman"/>
                <a:cs typeface="Times New Roman" pitchFamily="18" charset="0"/>
              </a:rPr>
              <a:t>Кантария</a:t>
            </a:r>
            <a:r>
              <a:rPr lang="ru-RU" sz="2000" dirty="0">
                <a:solidFill>
                  <a:srgbClr val="454545"/>
                </a:solidFill>
                <a:latin typeface="Times New Roman" pitchFamily="18" charset="0"/>
                <a:ea typeface="Times New Roman"/>
                <a:cs typeface="Times New Roman" pitchFamily="18" charset="0"/>
              </a:rPr>
              <a:t> во главе с заместителем командира батальона по политчасти лейтенантом Алексеем Берестом под прикрытием автоматчиков из роты Ильи </a:t>
            </a:r>
            <a:r>
              <a:rPr lang="ru-RU" sz="2000" dirty="0" err="1">
                <a:solidFill>
                  <a:srgbClr val="454545"/>
                </a:solidFill>
                <a:latin typeface="Times New Roman" pitchFamily="18" charset="0"/>
                <a:ea typeface="Times New Roman"/>
                <a:cs typeface="Times New Roman" pitchFamily="18" charset="0"/>
              </a:rPr>
              <a:t>Саянова</a:t>
            </a:r>
            <a:r>
              <a:rPr lang="ru-RU" sz="2000" dirty="0">
                <a:solidFill>
                  <a:srgbClr val="454545"/>
                </a:solidFill>
                <a:latin typeface="Times New Roman" pitchFamily="18" charset="0"/>
                <a:ea typeface="Times New Roman"/>
                <a:cs typeface="Times New Roman" pitchFamily="18" charset="0"/>
              </a:rPr>
              <a:t>. Оно стало Знаменем Победы.</a:t>
            </a:r>
            <a:endParaRPr lang="ru-RU" sz="2000" dirty="0">
              <a:latin typeface="Times New Roman" pitchFamily="18" charset="0"/>
              <a:ea typeface="Calibri"/>
              <a:cs typeface="Times New Roman" pitchFamily="18" charset="0"/>
            </a:endParaRPr>
          </a:p>
          <a:p>
            <a:pPr>
              <a:lnSpc>
                <a:spcPct val="100000"/>
              </a:lnSpc>
              <a:spcAft>
                <a:spcPts val="0"/>
              </a:spcAft>
            </a:pPr>
            <a:endParaRPr lang="ru-RU" sz="1000"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72000" y="548680"/>
            <a:ext cx="410445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763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548679"/>
            <a:ext cx="8208912" cy="792089"/>
          </a:xfrm>
        </p:spPr>
        <p:txBody>
          <a:bodyPr>
            <a:noAutofit/>
          </a:bodyPr>
          <a:lstStyle/>
          <a:p>
            <a:pPr algn="ctr" fontAlgn="base">
              <a:lnSpc>
                <a:spcPct val="115000"/>
              </a:lnSpc>
              <a:spcAft>
                <a:spcPts val="0"/>
              </a:spcAft>
            </a:pPr>
            <a:r>
              <a:rPr lang="ru-RU" sz="1600" dirty="0">
                <a:solidFill>
                  <a:srgbClr val="FF0505"/>
                </a:solidFill>
                <a:effectLst/>
                <a:latin typeface="Times New Roman" pitchFamily="18" charset="0"/>
                <a:ea typeface="Times New Roman"/>
                <a:cs typeface="Times New Roman" pitchFamily="18" charset="0"/>
              </a:rPr>
              <a:t>"ВСЁ ДЛЯ ФРОНТА! ВСЁ ДЛЯ ПОБЕДЫ!" - этот лозунг военного времени требовал огромных усилий в работе, полной отдачи от каждого.</a:t>
            </a:r>
            <a:r>
              <a:rPr lang="ru-RU" sz="1600" dirty="0">
                <a:solidFill>
                  <a:srgbClr val="FF0505"/>
                </a:solidFill>
                <a:effectLst/>
                <a:latin typeface="Times New Roman" pitchFamily="18" charset="0"/>
                <a:ea typeface="Calibri"/>
                <a:cs typeface="Times New Roman" pitchFamily="18" charset="0"/>
              </a:rPr>
              <a:t/>
            </a:r>
            <a:br>
              <a:rPr lang="ru-RU" sz="1600" dirty="0">
                <a:solidFill>
                  <a:srgbClr val="FF0505"/>
                </a:solidFill>
                <a:effectLst/>
                <a:latin typeface="Times New Roman" pitchFamily="18" charset="0"/>
                <a:ea typeface="Calibri"/>
                <a:cs typeface="Times New Roman" pitchFamily="18" charset="0"/>
              </a:rPr>
            </a:br>
            <a:endParaRPr lang="ru-RU" sz="1600" dirty="0">
              <a:solidFill>
                <a:srgbClr val="FF0505"/>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40324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24744"/>
            <a:ext cx="3816424" cy="235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7" y="3598938"/>
            <a:ext cx="4135661" cy="250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41" y="3598938"/>
            <a:ext cx="3849609" cy="250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778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Monotype Corsiva"/>
        <a:ea typeface=""/>
        <a:cs typeface=""/>
      </a:majorFont>
      <a:minorFont>
        <a:latin typeface="Monotype Corsiva"/>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590</Words>
  <Application>Microsoft Office PowerPoint</Application>
  <PresentationFormat>Экран (4:3)</PresentationFormat>
  <Paragraphs>21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ВЕЛИКОЙ ПОБЕДЕ СССР НАД ФАШИЗМОМ ПОСВЯЩАЕТСЯ</vt:lpstr>
      <vt:lpstr>Самый маленький герой  Великой Отечественной войны</vt:lpstr>
      <vt:lpstr>                                     Аркадий Каманин  –  Герой Советского Союза </vt:lpstr>
      <vt:lpstr>Подвиг медиков в годы войны</vt:lpstr>
      <vt:lpstr>  Маршалы Победы</vt:lpstr>
      <vt:lpstr>Презентация PowerPoint</vt:lpstr>
      <vt:lpstr>"ВСЁ ДЛЯ ФРОНТА! ВСЁ ДЛЯ ПОБЕДЫ!" - этот лозунг военного времени требовал огромных усилий в работе, полной отдачи от каждого.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ВЕЛИКОЙ ПОБЕДЕ СССР НАД ФАШИЗМОМ ПОСВЯЩАЕТСЯ</dc:title>
  <dc:creator>User</dc:creator>
  <cp:lastModifiedBy>User</cp:lastModifiedBy>
  <cp:revision>13</cp:revision>
  <dcterms:created xsi:type="dcterms:W3CDTF">2023-04-29T16:57:38Z</dcterms:created>
  <dcterms:modified xsi:type="dcterms:W3CDTF">2023-04-29T19:10:32Z</dcterms:modified>
</cp:coreProperties>
</file>